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9" r:id="rId2"/>
    <p:sldId id="279" r:id="rId3"/>
    <p:sldId id="280" r:id="rId4"/>
    <p:sldId id="281" r:id="rId5"/>
    <p:sldId id="294" r:id="rId6"/>
    <p:sldId id="283" r:id="rId7"/>
    <p:sldId id="284" r:id="rId8"/>
    <p:sldId id="285" r:id="rId9"/>
    <p:sldId id="286" r:id="rId10"/>
    <p:sldId id="287" r:id="rId11"/>
    <p:sldId id="288" r:id="rId12"/>
    <p:sldId id="293" r:id="rId13"/>
    <p:sldId id="289" r:id="rId14"/>
    <p:sldId id="290" r:id="rId15"/>
    <p:sldId id="291" r:id="rId16"/>
    <p:sldId id="292" r:id="rId17"/>
    <p:sldId id="295" r:id="rId18"/>
    <p:sldId id="296" r:id="rId19"/>
    <p:sldId id="297" r:id="rId20"/>
    <p:sldId id="298" r:id="rId21"/>
    <p:sldId id="304" r:id="rId22"/>
    <p:sldId id="300" r:id="rId23"/>
    <p:sldId id="301" r:id="rId24"/>
    <p:sldId id="302" r:id="rId25"/>
    <p:sldId id="303" r:id="rId26"/>
    <p:sldId id="305" r:id="rId27"/>
    <p:sldId id="30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E1BB31-A9F9-4959-8418-B7C018BC3EF1}">
          <p14:sldIdLst>
            <p14:sldId id="269"/>
            <p14:sldId id="279"/>
            <p14:sldId id="280"/>
            <p14:sldId id="281"/>
            <p14:sldId id="294"/>
            <p14:sldId id="283"/>
            <p14:sldId id="284"/>
            <p14:sldId id="285"/>
            <p14:sldId id="286"/>
            <p14:sldId id="287"/>
            <p14:sldId id="288"/>
            <p14:sldId id="293"/>
            <p14:sldId id="289"/>
            <p14:sldId id="290"/>
            <p14:sldId id="291"/>
            <p14:sldId id="292"/>
            <p14:sldId id="295"/>
            <p14:sldId id="296"/>
            <p14:sldId id="297"/>
            <p14:sldId id="298"/>
            <p14:sldId id="304"/>
            <p14:sldId id="300"/>
            <p14:sldId id="301"/>
            <p14:sldId id="302"/>
            <p14:sldId id="303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294" autoAdjust="0"/>
  </p:normalViewPr>
  <p:slideViewPr>
    <p:cSldViewPr snapToGrid="0">
      <p:cViewPr varScale="1">
        <p:scale>
          <a:sx n="94" d="100"/>
          <a:sy n="94" d="100"/>
        </p:scale>
        <p:origin x="226" y="6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80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08F2E-5F06-4CE2-A139-452A1382A6F0}" type="datetimeFigureOut">
              <a:rPr lang="en-US"/>
              <a:t>7/6/2020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588A-5C4E-401A-AECC-B6F63A9DE96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C5DC6-1594-414D-9341-ABA08739246C}" type="datetimeFigureOut">
              <a:rPr lang="en-US"/>
              <a:t>7/6/2020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42409-6A04-4DC6-AC3A-D3758287A8F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00200" y="0"/>
            <a:ext cx="5029200" cy="5943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77" y="3019706"/>
            <a:ext cx="4846320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777" y="5381894"/>
            <a:ext cx="4846320" cy="448056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pic>
        <p:nvPicPr>
          <p:cNvPr id="8" name="Picture 7" descr="Puffy white clouds in deep blue sky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7400"/>
            <a:ext cx="1490472" cy="3886200"/>
          </a:xfrm>
          <a:prstGeom prst="rect">
            <a:avLst/>
          </a:prstGeom>
        </p:spPr>
      </p:pic>
      <p:pic>
        <p:nvPicPr>
          <p:cNvPr id="10" name="Picture 9" descr="Closeup of plant shoot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9128" y="2057400"/>
            <a:ext cx="2060767" cy="3886200"/>
          </a:xfrm>
          <a:prstGeom prst="rect">
            <a:avLst/>
          </a:prstGeom>
        </p:spPr>
      </p:pic>
      <p:pic>
        <p:nvPicPr>
          <p:cNvPr id="11" name="Picture 10" descr="Wave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7400"/>
            <a:ext cx="32826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55A74-0919-413E-865C-E0E8D1722ED7}" type="datetime1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7207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0500"/>
            <a:ext cx="2057400" cy="59864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0500"/>
            <a:ext cx="7734300" cy="59864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E46A-5893-4F80-829A-F37AF8AAC03B}" type="datetime1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02101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00199" y="2059146"/>
            <a:ext cx="7199696" cy="388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777" y="2263913"/>
            <a:ext cx="6949440" cy="314339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777" y="5381893"/>
            <a:ext cx="6949440" cy="44952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0" descr="Closeup of green plant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9146"/>
            <a:ext cx="1490472" cy="3886200"/>
          </a:xfrm>
          <a:prstGeom prst="rect">
            <a:avLst/>
          </a:prstGeom>
        </p:spPr>
      </p:pic>
      <p:pic>
        <p:nvPicPr>
          <p:cNvPr id="9" name="Picture 8" descr="Wave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9146"/>
            <a:ext cx="32826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9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9699" y="1554480"/>
            <a:ext cx="4608576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9699" y="2434147"/>
            <a:ext cx="4608576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54480"/>
            <a:ext cx="4610100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34147"/>
            <a:ext cx="4610100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81B4D-F060-418E-A958-B2BDC1A258F8}" type="datetime1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271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AC23-C97B-41FB-9B89-C7FE0FB631CA}" type="datetime1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46587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B9673-AC7F-4F1F-84E4-F0E5EAAE106D}" type="datetime1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2434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699" y="915923"/>
            <a:ext cx="5216979" cy="506577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82434" y="3502152"/>
            <a:ext cx="4155622" cy="2479548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A3310-D664-4933-9402-AB5DB0887727}" type="datetime1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0235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2435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915923"/>
            <a:ext cx="6626677" cy="5065776"/>
          </a:xfrm>
        </p:spPr>
        <p:txBody>
          <a:bodyPr tIns="1371600">
            <a:normAutofit/>
          </a:bodyPr>
          <a:lstStyle>
            <a:lvl1pPr marL="0" indent="0" algn="ctr">
              <a:spcBef>
                <a:spcPts val="0"/>
              </a:spcBef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82435" y="3502152"/>
            <a:ext cx="4155622" cy="2479547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47A63-5E3D-469C-A0D1-119323F4F95E}" type="datetime1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164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</a:t>
            </a:r>
            <a:r>
              <a:rPr dirty="0"/>
              <a:t>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CD8D479-8942-46E8-A226-A4E01F7A105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56E745-E731-42F7-BC46-83DD513FC98F}" type="datetime1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iadarsh/Crop-Prediction-Using-Machine-Learning/blob/master/data.csv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www.youtube.com/watch?v=XH-EFtTa6IU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bJS4v-UX7A" TargetMode="External"/><Relationship Id="rId2" Type="http://schemas.openxmlformats.org/officeDocument/2006/relationships/hyperlink" Target="https://www.youtube.com/watch?v=hhoLSI4bW_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gverdict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osch.com/stories/greenhouse-guardian-ai-in-agriculture/" TargetMode="External"/><Relationship Id="rId3" Type="http://schemas.openxmlformats.org/officeDocument/2006/relationships/hyperlink" Target="https://www.ibef.org/industry/agriculture-india.aspx" TargetMode="External"/><Relationship Id="rId7" Type="http://schemas.openxmlformats.org/officeDocument/2006/relationships/hyperlink" Target="https://niti.gov.in/writereaddata/files/document_publication/NationalStrategy-for-AI-Discussion-Paper.pdf" TargetMode="External"/><Relationship Id="rId2" Type="http://schemas.openxmlformats.org/officeDocument/2006/relationships/hyperlink" Target="https://github.com/giriadarsh/Crop-Prediction-Using-Machine-Learning/blob/master/data.cs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hhoLSI4bW_4" TargetMode="External"/><Relationship Id="rId5" Type="http://schemas.openxmlformats.org/officeDocument/2006/relationships/hyperlink" Target="https://youtu.be/GSvT940uS_8" TargetMode="External"/><Relationship Id="rId10" Type="http://schemas.openxmlformats.org/officeDocument/2006/relationships/hyperlink" Target="https://agverdict.com/" TargetMode="External"/><Relationship Id="rId4" Type="http://schemas.openxmlformats.org/officeDocument/2006/relationships/hyperlink" Target="https://news.microsoft.com/en-in/microsoft-announces-ai-for-earth-grant-recipients-from-india-and-deepens-commitment-to-sustainability-in-the-country/" TargetMode="External"/><Relationship Id="rId9" Type="http://schemas.openxmlformats.org/officeDocument/2006/relationships/hyperlink" Target="https://youtu.be/abJS4v-UX7A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en.wikipedia.org/wiki/NodeMCU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diawaterportal.org/met_data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51777" y="2285999"/>
            <a:ext cx="6949440" cy="14231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Crop Prediction Using ML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751777" y="4343400"/>
            <a:ext cx="6949440" cy="157782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				      Presented By—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dirty="0" err="1" smtClean="0"/>
              <a:t>Adarsh</a:t>
            </a:r>
            <a:r>
              <a:rPr lang="en-US" dirty="0" smtClean="0"/>
              <a:t> Kumar	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dirty="0" smtClean="0"/>
              <a:t>Abhishek Yadav	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dirty="0" smtClean="0"/>
              <a:t>Ajay Kumar </a:t>
            </a:r>
            <a:r>
              <a:rPr lang="en-US" dirty="0" err="1" smtClean="0"/>
              <a:t>Poonia</a:t>
            </a:r>
            <a:endParaRPr lang="en-US" dirty="0" smtClean="0"/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dirty="0" err="1" smtClean="0"/>
              <a:t>Manjeet</a:t>
            </a:r>
            <a:r>
              <a:rPr lang="en-US" dirty="0" smtClean="0"/>
              <a:t> Kumar	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070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37464"/>
            <a:ext cx="12191999" cy="102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2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</a:t>
            </a:r>
            <a:r>
              <a:rPr lang="en-US" dirty="0" smtClean="0"/>
              <a:t>Feature Selection-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410026" y="2008718"/>
            <a:ext cx="9371948" cy="4620682"/>
          </a:xfrm>
        </p:spPr>
        <p:txBody>
          <a:bodyPr/>
          <a:lstStyle/>
          <a:p>
            <a:r>
              <a:rPr lang="en-US" dirty="0"/>
              <a:t>Feature </a:t>
            </a:r>
            <a:r>
              <a:rPr lang="en-US" dirty="0" smtClean="0"/>
              <a:t>selection simplifies </a:t>
            </a:r>
            <a:r>
              <a:rPr lang="en-US" dirty="0"/>
              <a:t>the amount of data involved to </a:t>
            </a:r>
            <a:r>
              <a:rPr lang="en-US" dirty="0" smtClean="0"/>
              <a:t>represent a </a:t>
            </a:r>
            <a:r>
              <a:rPr lang="en-US" dirty="0"/>
              <a:t>large data set.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soil and crop characteristics extracted from the pre-treatment phase constitute the final set of training.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characteristics include the physical and chemical properties of the </a:t>
            </a:r>
            <a:r>
              <a:rPr lang="en-US" dirty="0" smtClean="0"/>
              <a:t>soil and area. </a:t>
            </a:r>
          </a:p>
          <a:p>
            <a:r>
              <a:rPr lang="en-US" dirty="0" smtClean="0"/>
              <a:t>Here</a:t>
            </a:r>
            <a:r>
              <a:rPr lang="en-US" dirty="0"/>
              <a:t>, we </a:t>
            </a:r>
            <a:r>
              <a:rPr lang="en-US" dirty="0" smtClean="0"/>
              <a:t>can use Random Forest Classifier for </a:t>
            </a:r>
            <a:r>
              <a:rPr lang="en-US" dirty="0"/>
              <a:t>feature selection.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method selects the features based on the entropy value i.e., the attribute which is having more entropy value is selected as important feature for </a:t>
            </a:r>
            <a:r>
              <a:rPr lang="en-US" dirty="0" smtClean="0"/>
              <a:t>crop </a:t>
            </a:r>
            <a:r>
              <a:rPr lang="en-US" dirty="0"/>
              <a:t>prediction.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8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</a:t>
            </a:r>
            <a:r>
              <a:rPr lang="en-US" dirty="0" smtClean="0"/>
              <a:t>Split the </a:t>
            </a:r>
            <a:r>
              <a:rPr lang="en-US" dirty="0"/>
              <a:t>Dataset into </a:t>
            </a:r>
            <a:r>
              <a:rPr lang="en-US" dirty="0" smtClean="0"/>
              <a:t>Train and Test Set-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step includes training and testing of input data.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loaded data is divided into two sets, such as training data and test data, with a division ratio 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en-US" dirty="0" smtClean="0"/>
              <a:t>% </a:t>
            </a:r>
            <a:r>
              <a:rPr lang="en-US" dirty="0"/>
              <a:t>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dirty="0"/>
              <a:t>%, such as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0.8</a:t>
            </a:r>
            <a:r>
              <a:rPr lang="en-US" dirty="0"/>
              <a:t> 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  <a:r>
              <a:rPr lang="en-US" dirty="0" smtClean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26" y="3824995"/>
            <a:ext cx="3214333" cy="1052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977" y="2930422"/>
            <a:ext cx="5475518" cy="2841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05977" y="5839953"/>
            <a:ext cx="547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Cross Validation in order to prevent overfitting of model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4723282" y="4220655"/>
            <a:ext cx="783771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0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of our dataset: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26" y="1555750"/>
            <a:ext cx="5064253" cy="5061383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7045779" y="1459653"/>
            <a:ext cx="4609775" cy="4620682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Link </a:t>
            </a:r>
            <a:r>
              <a:rPr lang="en-US" dirty="0"/>
              <a:t>to our </a:t>
            </a:r>
            <a:r>
              <a:rPr lang="en-US" dirty="0" smtClean="0"/>
              <a:t>full training </a:t>
            </a:r>
            <a:r>
              <a:rPr lang="en-US" dirty="0"/>
              <a:t>and testing datasets is as follow: </a:t>
            </a:r>
          </a:p>
          <a:p>
            <a:pPr marL="0" indent="0">
              <a:buNone/>
            </a:pPr>
            <a:r>
              <a:rPr lang="en-US" b="1" dirty="0"/>
              <a:t>URL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https://github.com/giriadarsh/Crop-Prediction-Using-Machine-Learning/blob/master/data.csv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7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01436" y="325073"/>
            <a:ext cx="9371949" cy="1183566"/>
          </a:xfrm>
        </p:spPr>
        <p:txBody>
          <a:bodyPr/>
          <a:lstStyle/>
          <a:p>
            <a:r>
              <a:rPr lang="en-US" dirty="0"/>
              <a:t>E. Applying Machine Learning </a:t>
            </a:r>
            <a:r>
              <a:rPr lang="en-US" dirty="0" smtClean="0"/>
              <a:t>module-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half" idx="1"/>
          </p:nvPr>
        </p:nvSpPr>
        <p:spPr>
          <a:xfrm>
            <a:off x="601436" y="1652909"/>
            <a:ext cx="4610099" cy="462068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In our project we </a:t>
            </a:r>
            <a:r>
              <a:rPr lang="en-US" dirty="0" smtClean="0"/>
              <a:t>will use a supervised </a:t>
            </a:r>
            <a:r>
              <a:rPr lang="en-US" dirty="0"/>
              <a:t>machine learning </a:t>
            </a:r>
            <a:r>
              <a:rPr lang="en-US" dirty="0" smtClean="0"/>
              <a:t>algorithm </a:t>
            </a:r>
            <a:r>
              <a:rPr lang="en-US" dirty="0"/>
              <a:t>for crop yield prediction </a:t>
            </a:r>
            <a:r>
              <a:rPr lang="en-US" dirty="0" smtClean="0"/>
              <a:t>i.e</a:t>
            </a:r>
            <a:r>
              <a:rPr lang="en-US" dirty="0"/>
              <a:t>..,</a:t>
            </a:r>
          </a:p>
          <a:p>
            <a:pPr marL="0" indent="0" algn="ctr">
              <a:buNone/>
            </a:pPr>
            <a:r>
              <a:rPr lang="en-US" dirty="0"/>
              <a:t>“</a:t>
            </a:r>
            <a:r>
              <a:rPr lang="en-US" b="1" dirty="0">
                <a:solidFill>
                  <a:srgbClr val="00B050"/>
                </a:solidFill>
              </a:rPr>
              <a:t>Decision Tree Classifier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A decision tree is a graphical representation of all the possible solutions to a decision based on certain </a:t>
            </a:r>
            <a:r>
              <a:rPr lang="en-US" dirty="0" smtClean="0"/>
              <a:t>conditions.</a:t>
            </a:r>
          </a:p>
          <a:p>
            <a:r>
              <a:rPr lang="en-US" dirty="0" smtClean="0"/>
              <a:t>Decision </a:t>
            </a:r>
            <a:r>
              <a:rPr lang="en-US" dirty="0"/>
              <a:t>Trees are a non-parametric supervised learning method used for both classification</a:t>
            </a:r>
            <a:r>
              <a:rPr lang="en-US" b="1" dirty="0"/>
              <a:t> </a:t>
            </a:r>
            <a:r>
              <a:rPr lang="en-US" dirty="0"/>
              <a:t>and regression</a:t>
            </a:r>
            <a:r>
              <a:rPr lang="en-US" b="1" dirty="0"/>
              <a:t> </a:t>
            </a:r>
            <a:r>
              <a:rPr lang="en-US" dirty="0"/>
              <a:t>tasks.</a:t>
            </a:r>
          </a:p>
          <a:p>
            <a:pPr marL="0" indent="0">
              <a:buNone/>
            </a:pPr>
            <a:endParaRPr lang="en-US" dirty="0" smtClean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83" y="1779813"/>
            <a:ext cx="6567271" cy="4425043"/>
          </a:xfrm>
        </p:spPr>
      </p:pic>
    </p:spTree>
    <p:extLst>
      <p:ext uri="{BB962C8B-B14F-4D97-AF65-F5344CB8AC3E}">
        <p14:creationId xmlns:p14="http://schemas.microsoft.com/office/powerpoint/2010/main" val="346136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91242" y="227101"/>
            <a:ext cx="9371949" cy="1183566"/>
          </a:xfrm>
        </p:spPr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Tree Terminology: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14</a:t>
            </a:fld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42" y="1699001"/>
            <a:ext cx="10613965" cy="4930399"/>
          </a:xfrm>
        </p:spPr>
      </p:pic>
    </p:spTree>
    <p:extLst>
      <p:ext uri="{BB962C8B-B14F-4D97-AF65-F5344CB8AC3E}">
        <p14:creationId xmlns:p14="http://schemas.microsoft.com/office/powerpoint/2010/main" val="255578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0026" y="259758"/>
            <a:ext cx="9371949" cy="1183566"/>
          </a:xfrm>
        </p:spPr>
        <p:txBody>
          <a:bodyPr/>
          <a:lstStyle/>
          <a:p>
            <a:r>
              <a:rPr lang="en-US" dirty="0" smtClean="0"/>
              <a:t>CART Algorithm: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10026" y="1876244"/>
            <a:ext cx="9856687" cy="4620682"/>
          </a:xfrm>
        </p:spPr>
        <p:txBody>
          <a:bodyPr>
            <a:normAutofit/>
          </a:bodyPr>
          <a:lstStyle/>
          <a:p>
            <a:r>
              <a:rPr lang="en-US" dirty="0"/>
              <a:t>There are various types of Decision tree algorithms such as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C4.5</a:t>
            </a:r>
            <a:r>
              <a:rPr lang="en-US" dirty="0"/>
              <a:t>,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CART</a:t>
            </a:r>
            <a:r>
              <a:rPr lang="en-US" dirty="0"/>
              <a:t> and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ID3</a:t>
            </a:r>
            <a:r>
              <a:rPr lang="en-US" dirty="0"/>
              <a:t> algorithm. In this </a:t>
            </a:r>
            <a:r>
              <a:rPr lang="en-US" dirty="0" smtClean="0"/>
              <a:t>project, </a:t>
            </a:r>
            <a:r>
              <a:rPr lang="en-US" dirty="0"/>
              <a:t>we are using </a:t>
            </a:r>
            <a:r>
              <a:rPr lang="en-US" dirty="0" smtClean="0"/>
              <a:t>CART </a:t>
            </a:r>
            <a:r>
              <a:rPr lang="en-US" dirty="0"/>
              <a:t>algorithm for model building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CART</a:t>
            </a:r>
            <a:r>
              <a:rPr lang="en-US" dirty="0" smtClean="0">
                <a:solidFill>
                  <a:srgbClr val="7030A0"/>
                </a:solidFill>
              </a:rPr>
              <a:t>(Classification </a:t>
            </a:r>
            <a:r>
              <a:rPr lang="en-US" dirty="0">
                <a:solidFill>
                  <a:srgbClr val="7030A0"/>
                </a:solidFill>
              </a:rPr>
              <a:t>and Regression trees) </a:t>
            </a:r>
            <a:r>
              <a:rPr lang="en-US" dirty="0"/>
              <a:t>was introduced by Breiman in 1984 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</a:t>
            </a:r>
            <a:r>
              <a:rPr lang="en-US" dirty="0"/>
              <a:t>the implementation of CART, the dataset is split into the two subgroups that are the most different with respect to the outcome. </a:t>
            </a:r>
          </a:p>
          <a:p>
            <a:r>
              <a:rPr lang="en-US" dirty="0"/>
              <a:t>This procedure is continued on each subgroup until some minimum subgroup size is reached.</a:t>
            </a:r>
            <a:endParaRPr lang="en-US" b="1" dirty="0"/>
          </a:p>
          <a:p>
            <a:r>
              <a:rPr lang="en-US" dirty="0"/>
              <a:t>The factors like </a:t>
            </a:r>
            <a:r>
              <a:rPr lang="en-US" dirty="0" smtClean="0"/>
              <a:t>temperature, humidity, rainfall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/>
              <a:t>soil </a:t>
            </a:r>
            <a:r>
              <a:rPr lang="en-US" dirty="0" smtClean="0"/>
              <a:t>pH can </a:t>
            </a:r>
            <a:r>
              <a:rPr lang="en-US" dirty="0"/>
              <a:t>be used as input to </a:t>
            </a:r>
            <a:r>
              <a:rPr lang="en-US" dirty="0" smtClean="0"/>
              <a:t>prediction </a:t>
            </a:r>
            <a:r>
              <a:rPr lang="en-US" dirty="0"/>
              <a:t>algorithm and the resultant will be in terms </a:t>
            </a:r>
            <a:r>
              <a:rPr lang="en-US" dirty="0" smtClean="0"/>
              <a:t>of crop name(as label).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16</a:t>
            </a:fld>
            <a:endParaRPr lang="en-US"/>
          </a:p>
        </p:txBody>
      </p:sp>
      <p:sp>
        <p:nvSpPr>
          <p:cNvPr id="24" name="Cloud Callout 23"/>
          <p:cNvSpPr/>
          <p:nvPr/>
        </p:nvSpPr>
        <p:spPr>
          <a:xfrm>
            <a:off x="9037864" y="266153"/>
            <a:ext cx="2449286" cy="1244239"/>
          </a:xfrm>
          <a:prstGeom prst="cloud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prstTxWarp prst="textWave2">
              <a:avLst/>
            </a:prstTxWarp>
          </a:bodyPr>
          <a:lstStyle/>
          <a:p>
            <a:pPr algn="ctr"/>
            <a:r>
              <a:rPr lang="en-US" b="1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Flow Diagram</a:t>
            </a:r>
            <a:endParaRPr lang="en-US" b="1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6" name="Content Placeholder 2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78" y="138794"/>
            <a:ext cx="8100612" cy="6490606"/>
          </a:xfrm>
        </p:spPr>
      </p:pic>
    </p:spTree>
    <p:extLst>
      <p:ext uri="{BB962C8B-B14F-4D97-AF65-F5344CB8AC3E}">
        <p14:creationId xmlns:p14="http://schemas.microsoft.com/office/powerpoint/2010/main" val="418540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83404" y="-238263"/>
            <a:ext cx="9371949" cy="1183566"/>
          </a:xfrm>
        </p:spPr>
        <p:txBody>
          <a:bodyPr/>
          <a:lstStyle/>
          <a:p>
            <a:r>
              <a:rPr lang="en-US" dirty="0" smtClean="0"/>
              <a:t>Splitting Criterion-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8"/>
              <p:cNvSpPr>
                <a:spLocks noGrp="1"/>
              </p:cNvSpPr>
              <p:nvPr>
                <p:ph idx="1"/>
              </p:nvPr>
            </p:nvSpPr>
            <p:spPr>
              <a:xfrm>
                <a:off x="626254" y="1306286"/>
                <a:ext cx="10155721" cy="488039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Gini </a:t>
                </a:r>
                <a:r>
                  <a:rPr lang="en-US" dirty="0">
                    <a:solidFill>
                      <a:srgbClr val="00B050"/>
                    </a:solidFill>
                  </a:rPr>
                  <a:t>impurity</a:t>
                </a:r>
                <a:r>
                  <a:rPr lang="en-US" dirty="0"/>
                  <a:t> is a measure of how often a randomly chosen element from the set would be incorrectly labeled if it was randomly labeled according to the distribution of labels in the subset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If </a:t>
                </a:r>
                <a:r>
                  <a:rPr lang="en-US" dirty="0"/>
                  <a:t>data set S has n classes</a:t>
                </a:r>
                <a:r>
                  <a:rPr lang="en-US" dirty="0" smtClean="0"/>
                  <a:t>, 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𝐺𝑖𝑛𝑖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 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sz="24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is the possibility of </a:t>
                </a:r>
                <a:r>
                  <a:rPr lang="en-US" sz="2400" dirty="0" err="1"/>
                  <a:t>ith</a:t>
                </a:r>
                <a:r>
                  <a:rPr lang="en-US" sz="2400" dirty="0"/>
                  <a:t> data, </a:t>
                </a:r>
                <a:endParaRPr lang="en-US" sz="2400" dirty="0" smtClean="0"/>
              </a:p>
              <a:p>
                <a:r>
                  <a:rPr lang="en-US" sz="2400" dirty="0" smtClean="0"/>
                  <a:t>The </a:t>
                </a:r>
                <a:r>
                  <a:rPr lang="en-US" sz="2400" dirty="0"/>
                  <a:t>less G</a:t>
                </a:r>
                <a:r>
                  <a:rPr lang="en-US" sz="2400" dirty="0" smtClean="0"/>
                  <a:t>ini </a:t>
                </a:r>
                <a:r>
                  <a:rPr lang="en-US" sz="2400" dirty="0"/>
                  <a:t>coefficient is, the better the split node </a:t>
                </a:r>
                <a:r>
                  <a:rPr lang="en-US" sz="2400" dirty="0" smtClean="0"/>
                  <a:t>is and </a:t>
                </a:r>
                <a:r>
                  <a:rPr lang="en-US" sz="2400" dirty="0"/>
                  <a:t>if S split to S1 and S2,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𝑠𝑝𝑙𝑖𝑡𝐺𝑖𝑛𝑖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𝐺𝑖𝑛𝑖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𝐺𝑖𝑛𝑖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It </a:t>
                </a:r>
                <a:r>
                  <a:rPr lang="en-US" dirty="0"/>
                  <a:t>reaches its minimum (zero) when all cases in the node fall into a single target category. </a:t>
                </a:r>
              </a:p>
            </p:txBody>
          </p:sp>
        </mc:Choice>
        <mc:Fallback xmlns="">
          <p:sp>
            <p:nvSpPr>
              <p:cNvPr id="19" name="Content Placeholder 1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6254" y="1306286"/>
                <a:ext cx="10155721" cy="4880397"/>
              </a:xfrm>
              <a:blipFill rotWithShape="0">
                <a:blip r:embed="rId2"/>
                <a:stretch>
                  <a:fillRect l="-840" t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7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Accuracy score can be </a:t>
                </a:r>
                <a:r>
                  <a:rPr lang="en-US" dirty="0"/>
                  <a:t>used for </a:t>
                </a:r>
                <a:r>
                  <a:rPr lang="en-US" dirty="0" smtClean="0"/>
                  <a:t>checking the performance of our </a:t>
                </a:r>
                <a:r>
                  <a:rPr lang="en-US" dirty="0"/>
                  <a:t>model</a:t>
                </a:r>
                <a:r>
                  <a:rPr lang="en-US" dirty="0" smtClean="0"/>
                  <a:t>.</a:t>
                </a:r>
              </a:p>
              <a:p>
                <a:r>
                  <a:rPr lang="en-US" dirty="0"/>
                  <a:t>The formula for calculating </a:t>
                </a:r>
                <a:r>
                  <a:rPr lang="en-US" dirty="0" smtClean="0"/>
                  <a:t>Accuracy is: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                       </a:t>
                </a: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7030A0"/>
                    </a:solidFill>
                  </a:rPr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𝑝𝑟𝑒𝑑𝑖𝑐𝑡𝑖𝑜𝑛𝑠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𝑝𝑟𝑒𝑑𝑖𝑐𝑡𝑖𝑜𝑛𝑠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𝑚𝑎𝑑𝑒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7030A0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%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𝑎𝑐𝑐𝑢𝑟𝑎𝑐𝑦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∗100</m:t>
                    </m:r>
                  </m:oMath>
                </a14:m>
                <a:endParaRPr lang="en-US" dirty="0" smtClean="0">
                  <a:solidFill>
                    <a:srgbClr val="7030A0"/>
                  </a:solidFill>
                </a:endParaRPr>
              </a:p>
              <a:p>
                <a:endParaRPr lang="en-US" dirty="0" smtClean="0">
                  <a:solidFill>
                    <a:srgbClr val="7030A0"/>
                  </a:solidFill>
                </a:endParaRPr>
              </a:p>
              <a:p>
                <a:r>
                  <a:rPr lang="en-US" dirty="0" smtClean="0"/>
                  <a:t>We can also draw graph of accuracy to number of iterations.</a:t>
                </a:r>
                <a:endParaRPr lang="en-US" dirty="0"/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7030A0"/>
                    </a:solidFill>
                  </a:rPr>
                  <a:t>		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19" name="Content Placeholder 1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5" t="-1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9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168650"/>
            <a:ext cx="12192001" cy="1689350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F. </a:t>
            </a:r>
            <a:r>
              <a:rPr lang="en-US" dirty="0"/>
              <a:t>Expected output and outcome of the </a:t>
            </a:r>
            <a:r>
              <a:rPr lang="en-US" dirty="0" smtClean="0"/>
              <a:t>Proposal-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proposed machine recommends a suitable crop given the </a:t>
            </a:r>
            <a:r>
              <a:rPr lang="en-US" dirty="0" smtClean="0"/>
              <a:t>parameters like </a:t>
            </a:r>
            <a:r>
              <a:rPr lang="en-US" dirty="0"/>
              <a:t>atmospheric humidity, temperature, soil moisture, soil pH, latitude, </a:t>
            </a:r>
            <a:r>
              <a:rPr lang="en-US" dirty="0" smtClean="0"/>
              <a:t>and longitude.</a:t>
            </a:r>
            <a:endParaRPr lang="en-US" dirty="0"/>
          </a:p>
          <a:p>
            <a:r>
              <a:rPr lang="en-US" dirty="0"/>
              <a:t>It </a:t>
            </a:r>
            <a:r>
              <a:rPr lang="en-US" dirty="0" smtClean="0"/>
              <a:t>will help in </a:t>
            </a:r>
            <a:r>
              <a:rPr lang="en-US" dirty="0"/>
              <a:t>agricultural </a:t>
            </a:r>
            <a:r>
              <a:rPr lang="en-US" dirty="0" smtClean="0"/>
              <a:t>planning.</a:t>
            </a:r>
          </a:p>
          <a:p>
            <a:r>
              <a:rPr lang="en-US" dirty="0" smtClean="0"/>
              <a:t>Farmers can </a:t>
            </a:r>
            <a:r>
              <a:rPr lang="en-US" dirty="0"/>
              <a:t>take the right </a:t>
            </a:r>
            <a:r>
              <a:rPr lang="en-US" dirty="0" smtClean="0"/>
              <a:t>decision for choosing the </a:t>
            </a:r>
            <a:r>
              <a:rPr lang="en-US" dirty="0"/>
              <a:t>right </a:t>
            </a:r>
            <a:r>
              <a:rPr lang="en-US" dirty="0" smtClean="0"/>
              <a:t>crop </a:t>
            </a:r>
            <a:r>
              <a:rPr lang="en-US" dirty="0"/>
              <a:t>before cultivating onto the field.</a:t>
            </a:r>
            <a:endParaRPr lang="en-US" dirty="0" smtClean="0"/>
          </a:p>
          <a:p>
            <a:r>
              <a:rPr lang="en-US" dirty="0" smtClean="0"/>
              <a:t>It will help in reducing loss of crop thus reducing hunger.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33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300" y="630921"/>
            <a:ext cx="9371949" cy="1183566"/>
          </a:xfrm>
        </p:spPr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9699" y="1814487"/>
            <a:ext cx="9938658" cy="4430931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Machine </a:t>
            </a:r>
            <a:r>
              <a:rPr lang="en-US" dirty="0"/>
              <a:t>learning is a type of artificial intelligence (AI) that provides</a:t>
            </a:r>
          </a:p>
          <a:p>
            <a:pPr marL="0" indent="0" algn="ctr">
              <a:buNone/>
            </a:pPr>
            <a:r>
              <a:rPr lang="en-US" dirty="0"/>
              <a:t>computers with the ability to learn without being explicitly programmed</a:t>
            </a:r>
            <a:r>
              <a:rPr lang="en-US" dirty="0" smtClean="0"/>
              <a:t>. The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proposed machine recommends a suitable crop given the parameters like</a:t>
            </a:r>
          </a:p>
          <a:p>
            <a:pPr marL="0" indent="0" algn="ctr">
              <a:buNone/>
            </a:pPr>
            <a:r>
              <a:rPr lang="en-US" dirty="0"/>
              <a:t>atmospheric humidity, temperature, soil moisture, soil pH, latitude, and longitude.</a:t>
            </a:r>
          </a:p>
          <a:p>
            <a:pPr marL="0" indent="0" algn="ctr">
              <a:buNone/>
            </a:pPr>
            <a:r>
              <a:rPr lang="en-US" dirty="0"/>
              <a:t>The system builds up a </a:t>
            </a:r>
            <a:r>
              <a:rPr lang="en-US" dirty="0">
                <a:solidFill>
                  <a:srgbClr val="00B050"/>
                </a:solidFill>
              </a:rPr>
              <a:t>Decision Tree Classifier Model</a:t>
            </a:r>
            <a:r>
              <a:rPr lang="en-US" dirty="0"/>
              <a:t>, which helps us decide</a:t>
            </a:r>
          </a:p>
          <a:p>
            <a:pPr marL="0" indent="0" algn="ctr">
              <a:buNone/>
            </a:pPr>
            <a:r>
              <a:rPr lang="en-US" dirty="0"/>
              <a:t>which crop to grow for the given data.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33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95000">
              <a:schemeClr val="accent1">
                <a:lumMod val="45000"/>
                <a:lumOff val="55000"/>
              </a:schemeClr>
            </a:gs>
            <a:gs pos="43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Works—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35" y="1459653"/>
            <a:ext cx="9846130" cy="472704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20</a:t>
            </a:fld>
            <a:endParaRPr lang="en-US"/>
          </a:p>
        </p:txBody>
      </p:sp>
      <p:sp>
        <p:nvSpPr>
          <p:cNvPr id="6" name="Pentagon 5"/>
          <p:cNvSpPr/>
          <p:nvPr/>
        </p:nvSpPr>
        <p:spPr>
          <a:xfrm>
            <a:off x="293914" y="1020536"/>
            <a:ext cx="1116112" cy="326571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124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95000">
              <a:schemeClr val="accent1">
                <a:lumMod val="45000"/>
                <a:lumOff val="55000"/>
              </a:schemeClr>
            </a:gs>
            <a:gs pos="43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410026" y="681203"/>
            <a:ext cx="9371949" cy="1183566"/>
          </a:xfrm>
        </p:spPr>
        <p:txBody>
          <a:bodyPr/>
          <a:lstStyle/>
          <a:p>
            <a:r>
              <a:rPr lang="en-US" dirty="0" smtClean="0"/>
              <a:t>State </a:t>
            </a:r>
            <a:r>
              <a:rPr lang="en-US" dirty="0"/>
              <a:t>of the Art—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21</a:t>
            </a:fld>
            <a:endParaRPr lang="en-US"/>
          </a:p>
        </p:txBody>
      </p:sp>
      <p:sp>
        <p:nvSpPr>
          <p:cNvPr id="6" name="Pentagon 5"/>
          <p:cNvSpPr/>
          <p:nvPr/>
        </p:nvSpPr>
        <p:spPr>
          <a:xfrm>
            <a:off x="293914" y="1396093"/>
            <a:ext cx="1116112" cy="326571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10026" y="2382430"/>
            <a:ext cx="8721852" cy="3161120"/>
          </a:xfrm>
        </p:spPr>
        <p:txBody>
          <a:bodyPr/>
          <a:lstStyle/>
          <a:p>
            <a:r>
              <a:rPr lang="en-US" dirty="0"/>
              <a:t>Agriculture plays a vital role in India’s economy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Over 58 percent of the rural households depend on agriculture as their principal means of livelihood, according to an IBEF report. </a:t>
            </a:r>
            <a:endParaRPr lang="en-US" dirty="0" smtClean="0"/>
          </a:p>
          <a:p>
            <a:r>
              <a:rPr lang="en-US" dirty="0" smtClean="0"/>
              <a:t>Agricultural </a:t>
            </a:r>
            <a:r>
              <a:rPr lang="en-US" dirty="0"/>
              <a:t>exports constitute 10 percent of the country’s exports and is the fourth-largest exported principal commodity category in India. 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applications of artificial intelligence (AI) which are currently in use or under </a:t>
            </a:r>
            <a:r>
              <a:rPr lang="en-US" dirty="0" smtClean="0"/>
              <a:t>development</a:t>
            </a:r>
            <a:r>
              <a:rPr lang="en-US" dirty="0"/>
              <a:t> </a:t>
            </a:r>
            <a:r>
              <a:rPr lang="en-US" dirty="0" smtClean="0"/>
              <a:t>are shown in next few slides.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1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/>
              <a:t>The AI sowing app: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410026" y="2204102"/>
            <a:ext cx="4609773" cy="3719513"/>
          </a:xfrm>
        </p:spPr>
        <p:txBody>
          <a:bodyPr>
            <a:normAutofit fontScale="92500"/>
          </a:bodyPr>
          <a:lstStyle/>
          <a:p>
            <a:r>
              <a:rPr lang="en-US" dirty="0"/>
              <a:t>Microsoft in collaboration with ICRISAT, developed an AI Sowing App </a:t>
            </a:r>
            <a:r>
              <a:rPr lang="en-US" dirty="0" smtClean="0"/>
              <a:t>Machine </a:t>
            </a:r>
            <a:r>
              <a:rPr lang="en-US" dirty="0"/>
              <a:t>Learning and Power BI.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app sends sowing advisories to participating farmers on the optimal date to sow.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farmers don’t need to install any sensors in their fields or incur any capital expenditure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All they need is a feature phone capable of receiving text messages.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356" y="1946388"/>
            <a:ext cx="5640765" cy="423057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/>
              <a:t>AI for herbicide </a:t>
            </a:r>
            <a:r>
              <a:rPr lang="en-US" dirty="0" smtClean="0"/>
              <a:t>optimization: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 smtClean="0"/>
              <a:t>Blue </a:t>
            </a:r>
            <a:r>
              <a:rPr lang="en-US" dirty="0"/>
              <a:t>River Technology has designed and integrated computer vision and machine learning technology that enables farmers to reduce the use of herbicides by spraying only where weeds are </a:t>
            </a:r>
            <a:r>
              <a:rPr lang="en-US" dirty="0" smtClean="0"/>
              <a:t>present</a:t>
            </a:r>
          </a:p>
          <a:p>
            <a:r>
              <a:rPr lang="en-US" dirty="0" smtClean="0"/>
              <a:t>It helps in optimizing </a:t>
            </a:r>
            <a:r>
              <a:rPr lang="en-US" dirty="0"/>
              <a:t>the use of inputs in </a:t>
            </a:r>
            <a:r>
              <a:rPr lang="en-US" dirty="0" smtClean="0"/>
              <a:t>farming.</a:t>
            </a:r>
          </a:p>
          <a:p>
            <a:r>
              <a:rPr lang="en-US" dirty="0"/>
              <a:t>Lower herbicide </a:t>
            </a:r>
            <a:r>
              <a:rPr lang="en-US" dirty="0" smtClean="0"/>
              <a:t>costs by 90%  </a:t>
            </a:r>
            <a:r>
              <a:rPr lang="en-US" dirty="0"/>
              <a:t>when selectively applying herbicide to weeds </a:t>
            </a:r>
            <a:r>
              <a:rPr lang="en-US" dirty="0" smtClean="0"/>
              <a:t>only.</a:t>
            </a:r>
          </a:p>
          <a:p>
            <a:r>
              <a:rPr lang="en-US" dirty="0">
                <a:hlinkClick r:id="rId2"/>
              </a:rPr>
              <a:t>https://www.youtube.com/watch?v=XH-EFtTa6IU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2002966"/>
            <a:ext cx="5815044" cy="372731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applications: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AI for Precision Farming: </a:t>
            </a:r>
            <a:r>
              <a:rPr lang="en-US" dirty="0"/>
              <a:t>NITI </a:t>
            </a:r>
            <a:r>
              <a:rPr lang="en-US" dirty="0" err="1"/>
              <a:t>Aayog</a:t>
            </a:r>
            <a:r>
              <a:rPr lang="en-US" dirty="0"/>
              <a:t> and IBM have partnered to develop a crop yield prediction model using AI to provide real time advisory to farmers.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://www.youtube.com/watch?v=hhoLSI4bW_4 </a:t>
            </a:r>
            <a:endParaRPr lang="en-US" dirty="0" smtClean="0"/>
          </a:p>
          <a:p>
            <a:r>
              <a:rPr lang="en-US" b="1" dirty="0"/>
              <a:t>AI-based predictive analytics — Greenhouse Guardian: </a:t>
            </a:r>
            <a:r>
              <a:rPr lang="en-US" dirty="0"/>
              <a:t>Developed </a:t>
            </a:r>
            <a:r>
              <a:rPr lang="en-US" dirty="0" smtClean="0"/>
              <a:t>by </a:t>
            </a:r>
            <a:r>
              <a:rPr lang="en-US" dirty="0"/>
              <a:t>Bosch technology </a:t>
            </a:r>
            <a:r>
              <a:rPr lang="en-US" dirty="0" smtClean="0"/>
              <a:t>specifically </a:t>
            </a:r>
            <a:r>
              <a:rPr lang="en-US" dirty="0"/>
              <a:t>for agriculture, Greenhouse Guardian is a data-based early-warning system that alerts farmers to the potential risk of crop infection. </a:t>
            </a:r>
            <a:endParaRPr lang="en-US" dirty="0"/>
          </a:p>
          <a:p>
            <a:pPr marL="283464" lvl="1" indent="0"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://youtu.be/abJS4v-UX7A </a:t>
            </a:r>
            <a:endParaRPr lang="en-US" dirty="0"/>
          </a:p>
          <a:p>
            <a:r>
              <a:rPr lang="en-US" b="1" dirty="0" err="1" smtClean="0"/>
              <a:t>AgVerdict</a:t>
            </a:r>
            <a:r>
              <a:rPr lang="en-US" b="1" dirty="0"/>
              <a:t>: </a:t>
            </a:r>
            <a:r>
              <a:rPr lang="en-US" dirty="0" err="1"/>
              <a:t>AgVerdict</a:t>
            </a:r>
            <a:r>
              <a:rPr lang="en-US" dirty="0"/>
              <a:t> combines field-specific data with their agronomists’ knowledge for a strategic decision-making toolkit to help farmers make better decisions and increase productivity. </a:t>
            </a:r>
            <a:endParaRPr lang="en-US" dirty="0" smtClean="0"/>
          </a:p>
          <a:p>
            <a:pPr marL="283464" lvl="1" indent="0">
              <a:buNone/>
            </a:pPr>
            <a:r>
              <a:rPr lang="en-US" dirty="0">
                <a:hlinkClick r:id="rId4"/>
              </a:rPr>
              <a:t>https://agverdict.com/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Conclusion: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</a:t>
            </a:r>
            <a:r>
              <a:rPr lang="en-US" dirty="0" smtClean="0"/>
              <a:t>important </a:t>
            </a:r>
            <a:r>
              <a:rPr lang="en-US" dirty="0"/>
              <a:t>to understand that machine learning, like other technologies, is a part of a process, not a stand-alone solution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Our </a:t>
            </a:r>
            <a:r>
              <a:rPr lang="en-US" dirty="0"/>
              <a:t>proposed model in many ways providing practical applications that align with existing agricultural operations. </a:t>
            </a:r>
          </a:p>
          <a:p>
            <a:r>
              <a:rPr lang="en-US" dirty="0"/>
              <a:t>Farmers can easily decide which crop to cultivate, enhancing the productivity and profitability. </a:t>
            </a:r>
            <a:endParaRPr lang="en-US" dirty="0" smtClean="0"/>
          </a:p>
          <a:p>
            <a:r>
              <a:rPr lang="en-US" dirty="0" smtClean="0"/>
              <a:t>They </a:t>
            </a:r>
            <a:r>
              <a:rPr lang="en-US" dirty="0"/>
              <a:t>can make pre-arrangements about the crop requirements such as pesticides, irrigation facility, soil maintenance etc. </a:t>
            </a:r>
            <a:endParaRPr lang="en-US" dirty="0" smtClean="0"/>
          </a:p>
          <a:p>
            <a:r>
              <a:rPr lang="en-US" dirty="0"/>
              <a:t>Once, the idea makes it momentum in this field more new ideas can be added into it, enhancing the model.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25</a:t>
            </a:fld>
            <a:endParaRPr lang="en-US"/>
          </a:p>
        </p:txBody>
      </p:sp>
      <p:sp>
        <p:nvSpPr>
          <p:cNvPr id="6" name="Pentagon 5"/>
          <p:cNvSpPr/>
          <p:nvPr/>
        </p:nvSpPr>
        <p:spPr>
          <a:xfrm>
            <a:off x="293914" y="1022971"/>
            <a:ext cx="1116112" cy="326571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410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Bibliography: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https://github.com/giriadarsh/Crop-Prediction-Using-Machine-Learning/blob/master/data.csv </a:t>
            </a:r>
            <a:endParaRPr lang="en-US" dirty="0"/>
          </a:p>
          <a:p>
            <a:r>
              <a:rPr lang="en-US" dirty="0">
                <a:hlinkClick r:id="rId3"/>
              </a:rPr>
              <a:t>https://www.ibef.org/industry/agriculture-india.aspx </a:t>
            </a:r>
            <a:endParaRPr lang="en-US" dirty="0"/>
          </a:p>
          <a:p>
            <a:r>
              <a:rPr lang="en-US" dirty="0">
                <a:hlinkClick r:id="rId4"/>
              </a:rPr>
              <a:t>https://news.microsoft.com/en-in/microsoft-announces-ai-for-earth-grant-recipients-from-india-and-deepens-commitment-to-sustainability-in-the-country/ </a:t>
            </a:r>
            <a:endParaRPr lang="en-US" dirty="0"/>
          </a:p>
          <a:p>
            <a:r>
              <a:rPr lang="en-US" dirty="0">
                <a:hlinkClick r:id="rId5"/>
              </a:rPr>
              <a:t>https://youtu.be/GSvT940uS_8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https://www.youtube.com/watch?v=hhoLSI4bW_4 </a:t>
            </a:r>
            <a:endParaRPr lang="en-US" dirty="0"/>
          </a:p>
          <a:p>
            <a:r>
              <a:rPr lang="en-US" dirty="0">
                <a:hlinkClick r:id="rId7"/>
              </a:rPr>
              <a:t>https://niti.gov.in/writereaddata/files/document_publication/NationalStrategy-for-AI-Discussion-Paper.pdf </a:t>
            </a:r>
            <a:endParaRPr lang="en-US" dirty="0"/>
          </a:p>
          <a:p>
            <a:r>
              <a:rPr lang="en-US" dirty="0">
                <a:hlinkClick r:id="rId8"/>
              </a:rPr>
              <a:t>https://www.bosch.com/stories/greenhouse-guardian-ai-in-agriculture/ </a:t>
            </a:r>
            <a:endParaRPr lang="en-US" dirty="0"/>
          </a:p>
          <a:p>
            <a:r>
              <a:rPr lang="en-US" dirty="0">
                <a:hlinkClick r:id="rId9"/>
              </a:rPr>
              <a:t>https://youtu.be/abJS4v-UX7A </a:t>
            </a:r>
            <a:endParaRPr lang="en-US" dirty="0"/>
          </a:p>
          <a:p>
            <a:r>
              <a:rPr lang="en-US" dirty="0">
                <a:hlinkClick r:id="rId10"/>
              </a:rPr>
              <a:t>https://agverdict.com/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26</a:t>
            </a:fld>
            <a:endParaRPr lang="en-US"/>
          </a:p>
        </p:txBody>
      </p:sp>
      <p:sp>
        <p:nvSpPr>
          <p:cNvPr id="8" name="Pentagon 7"/>
          <p:cNvSpPr/>
          <p:nvPr/>
        </p:nvSpPr>
        <p:spPr>
          <a:xfrm>
            <a:off x="293914" y="1021429"/>
            <a:ext cx="1116112" cy="326571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85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324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27</a:t>
            </a:fld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08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??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Agriculture </a:t>
            </a:r>
            <a:r>
              <a:rPr lang="en-US" dirty="0"/>
              <a:t>is a business with risk and reliable crop yield prediction is vital</a:t>
            </a:r>
          </a:p>
          <a:p>
            <a:pPr marL="0" indent="0">
              <a:buNone/>
            </a:pPr>
            <a:r>
              <a:rPr lang="en-US" dirty="0" smtClean="0"/>
              <a:t>     for </a:t>
            </a:r>
            <a:r>
              <a:rPr lang="en-US" dirty="0"/>
              <a:t>decisions related to agriculture risk management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The </a:t>
            </a:r>
            <a:r>
              <a:rPr lang="en-US" dirty="0"/>
              <a:t>vision of meeting world’s food demands for the increasing population</a:t>
            </a:r>
          </a:p>
          <a:p>
            <a:pPr marL="0" indent="0">
              <a:buNone/>
            </a:pPr>
            <a:r>
              <a:rPr lang="en-US" dirty="0" smtClean="0"/>
              <a:t>      throughout </a:t>
            </a:r>
            <a:r>
              <a:rPr lang="en-US" dirty="0"/>
              <a:t>the world is becoming more important in these recent years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Eventually, helps in achieving ZERO hunger.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Predictions </a:t>
            </a:r>
            <a:r>
              <a:rPr lang="en-US" dirty="0"/>
              <a:t>could be used by crop managers to minimize losses when</a:t>
            </a:r>
          </a:p>
          <a:p>
            <a:pPr marL="0" indent="0">
              <a:buNone/>
            </a:pPr>
            <a:r>
              <a:rPr lang="en-US" dirty="0" smtClean="0"/>
              <a:t>      unfavorable </a:t>
            </a:r>
            <a:r>
              <a:rPr lang="en-US" dirty="0"/>
              <a:t>conditions may occur.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3</a:t>
            </a:fld>
            <a:endParaRPr lang="en-US"/>
          </a:p>
        </p:txBody>
      </p:sp>
      <p:sp>
        <p:nvSpPr>
          <p:cNvPr id="8" name="Pentagon 7"/>
          <p:cNvSpPr/>
          <p:nvPr/>
        </p:nvSpPr>
        <p:spPr>
          <a:xfrm>
            <a:off x="293914" y="1020536"/>
            <a:ext cx="1116112" cy="326571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229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Agriculture sector is the foundation of the world’s economy and with the increasing population, the world will need to produce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dirty="0"/>
              <a:t>% more food by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2050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</a:t>
            </a:r>
            <a:r>
              <a:rPr lang="en-US" dirty="0"/>
              <a:t>AI-enabled technologies can help farmers get more from the land while using resources more </a:t>
            </a:r>
            <a:r>
              <a:rPr lang="en-US" dirty="0" smtClean="0"/>
              <a:t>sustainably.</a:t>
            </a:r>
            <a:endParaRPr lang="en-US" dirty="0"/>
          </a:p>
          <a:p>
            <a:pPr>
              <a:lnSpc>
                <a:spcPct val="140000"/>
              </a:lnSpc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1556281"/>
            <a:ext cx="5915195" cy="3095874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4</a:t>
            </a:fld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293914" y="1020536"/>
            <a:ext cx="1116112" cy="326571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09700" y="4934648"/>
            <a:ext cx="9995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With the help of AI, farmers </a:t>
            </a:r>
            <a:r>
              <a:rPr lang="en-US" sz="2200" dirty="0" smtClean="0"/>
              <a:t>can </a:t>
            </a:r>
            <a:r>
              <a:rPr lang="en-US" sz="2200" dirty="0"/>
              <a:t>analyze a variety of things in real time such as weather conditions, temperature, water usage or soil conditions collected from their farm to better inform their decisions.</a:t>
            </a:r>
          </a:p>
        </p:txBody>
      </p:sp>
    </p:spTree>
    <p:extLst>
      <p:ext uri="{BB962C8B-B14F-4D97-AF65-F5344CB8AC3E}">
        <p14:creationId xmlns:p14="http://schemas.microsoft.com/office/powerpoint/2010/main" val="10906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example,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10026" y="1892573"/>
            <a:ext cx="10142437" cy="4132670"/>
          </a:xfrm>
        </p:spPr>
        <p:txBody>
          <a:bodyPr/>
          <a:lstStyle/>
          <a:p>
            <a:r>
              <a:rPr lang="en-US" dirty="0" smtClean="0"/>
              <a:t>AI </a:t>
            </a:r>
            <a:r>
              <a:rPr lang="en-US" dirty="0"/>
              <a:t>technologies help farmers optimize planning to generate more bountiful yields by determining crop choices, the best hybrid seed choices and resource utilization</a:t>
            </a:r>
            <a:r>
              <a:rPr lang="en-US" dirty="0" smtClean="0"/>
              <a:t>.</a:t>
            </a:r>
          </a:p>
          <a:p>
            <a:r>
              <a:rPr lang="en-US" b="1" dirty="0">
                <a:solidFill>
                  <a:srgbClr val="7030A0"/>
                </a:solidFill>
              </a:rPr>
              <a:t>Agricultural Robots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– Companies are developing and programming autonomous robots to handle essential agricultural tasks such as harvesting crops at a higher volume and faster pace than human laborers.   </a:t>
            </a:r>
          </a:p>
          <a:p>
            <a:r>
              <a:rPr lang="en-US" b="1" dirty="0">
                <a:solidFill>
                  <a:srgbClr val="7030A0"/>
                </a:solidFill>
              </a:rPr>
              <a:t>Crop and Soil Monitoring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– Companies are leveraging computer vision and deep-learning algorithms to process data captured by drones and/or software-based technology to monitor crop and soil health.</a:t>
            </a:r>
          </a:p>
          <a:p>
            <a:r>
              <a:rPr lang="en-US" b="1" dirty="0">
                <a:solidFill>
                  <a:srgbClr val="7030A0"/>
                </a:solidFill>
              </a:rPr>
              <a:t>Predictive Analytics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– Machine learning models are being developed to track and predict various environmental impacts on crop yield such as weather changes.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System—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641021" y="962094"/>
            <a:ext cx="5314949" cy="51392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the proposed system, we use </a:t>
            </a:r>
            <a:r>
              <a:rPr lang="en-US" dirty="0" smtClean="0"/>
              <a:t>supervised to </a:t>
            </a:r>
            <a:r>
              <a:rPr lang="en-US" dirty="0"/>
              <a:t>form a model, </a:t>
            </a:r>
            <a:r>
              <a:rPr lang="en-US" dirty="0" smtClean="0"/>
              <a:t>which </a:t>
            </a:r>
            <a:r>
              <a:rPr lang="en-US" dirty="0"/>
              <a:t>recommends a suitable </a:t>
            </a:r>
            <a:r>
              <a:rPr lang="en-US" dirty="0" smtClean="0"/>
              <a:t>crop according to the given </a:t>
            </a:r>
            <a:r>
              <a:rPr lang="en-US" dirty="0"/>
              <a:t>parameters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It can be </a:t>
            </a:r>
            <a:r>
              <a:rPr lang="en-US" dirty="0"/>
              <a:t>described in following stages such </a:t>
            </a:r>
            <a:r>
              <a:rPr lang="en-US" dirty="0" smtClean="0"/>
              <a:t>as: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 A. Dataset collection,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B.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re-processing step,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C.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feature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selection,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D. </a:t>
            </a:r>
            <a:r>
              <a:rPr lang="en-US" dirty="0">
                <a:solidFill>
                  <a:srgbClr val="00B0F0"/>
                </a:solidFill>
              </a:rPr>
              <a:t>S</a:t>
            </a:r>
            <a:r>
              <a:rPr lang="en-US" dirty="0" smtClean="0">
                <a:solidFill>
                  <a:srgbClr val="00B0F0"/>
                </a:solidFill>
              </a:rPr>
              <a:t>plit the </a:t>
            </a:r>
            <a:r>
              <a:rPr lang="en-US" dirty="0">
                <a:solidFill>
                  <a:srgbClr val="00B0F0"/>
                </a:solidFill>
              </a:rPr>
              <a:t>d</a:t>
            </a:r>
            <a:r>
              <a:rPr lang="en-US" dirty="0" smtClean="0">
                <a:solidFill>
                  <a:srgbClr val="00B0F0"/>
                </a:solidFill>
              </a:rPr>
              <a:t>ataset </a:t>
            </a:r>
            <a:r>
              <a:rPr lang="en-US" dirty="0">
                <a:solidFill>
                  <a:srgbClr val="00B0F0"/>
                </a:solidFill>
              </a:rPr>
              <a:t>into t</a:t>
            </a:r>
            <a:r>
              <a:rPr lang="en-US" dirty="0" smtClean="0">
                <a:solidFill>
                  <a:srgbClr val="00B0F0"/>
                </a:solidFill>
              </a:rPr>
              <a:t>rain and test set,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7030A0"/>
                </a:solidFill>
              </a:rPr>
              <a:t> E. Applying </a:t>
            </a:r>
            <a:r>
              <a:rPr lang="en-US" dirty="0">
                <a:solidFill>
                  <a:srgbClr val="7030A0"/>
                </a:solidFill>
              </a:rPr>
              <a:t>machine learning </a:t>
            </a:r>
            <a:r>
              <a:rPr lang="en-US" dirty="0" smtClean="0">
                <a:solidFill>
                  <a:srgbClr val="7030A0"/>
                </a:solidFill>
              </a:rPr>
              <a:t>module,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smtClean="0">
                <a:solidFill>
                  <a:srgbClr val="00B050"/>
                </a:solidFill>
              </a:rPr>
              <a:t>F. Calculating and getting the result.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6</a:t>
            </a:fld>
            <a:endParaRPr lang="en-US"/>
          </a:p>
        </p:txBody>
      </p:sp>
      <p:sp>
        <p:nvSpPr>
          <p:cNvPr id="21" name="Pentagon 20"/>
          <p:cNvSpPr/>
          <p:nvPr/>
        </p:nvSpPr>
        <p:spPr>
          <a:xfrm>
            <a:off x="293588" y="481693"/>
            <a:ext cx="1116112" cy="326571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832" y="434055"/>
            <a:ext cx="2690869" cy="6195345"/>
          </a:xfrm>
        </p:spPr>
      </p:pic>
    </p:spTree>
    <p:extLst>
      <p:ext uri="{BB962C8B-B14F-4D97-AF65-F5344CB8AC3E}">
        <p14:creationId xmlns:p14="http://schemas.microsoft.com/office/powerpoint/2010/main" val="144566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409700" y="112802"/>
            <a:ext cx="9371949" cy="1183566"/>
          </a:xfrm>
        </p:spPr>
        <p:txBody>
          <a:bodyPr/>
          <a:lstStyle/>
          <a:p>
            <a:r>
              <a:rPr lang="en-US" dirty="0"/>
              <a:t>A. Dataset </a:t>
            </a:r>
            <a:r>
              <a:rPr lang="en-US" dirty="0" smtClean="0"/>
              <a:t>Collection-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4999"/>
              </a:lnSpc>
            </a:pPr>
            <a:r>
              <a:rPr lang="en-US" dirty="0" smtClean="0"/>
              <a:t> GPS </a:t>
            </a:r>
            <a:r>
              <a:rPr lang="en-US" dirty="0"/>
              <a:t>sensor modules integrated with the some advance platform (like </a:t>
            </a:r>
            <a:r>
              <a:rPr lang="en-US" dirty="0" err="1">
                <a:hlinkClick r:id="rId2"/>
              </a:rPr>
              <a:t>NodeMCU</a:t>
            </a:r>
            <a:r>
              <a:rPr lang="en-US" dirty="0"/>
              <a:t>) into a portable kit. </a:t>
            </a:r>
            <a:endParaRPr lang="en-US" dirty="0" smtClean="0"/>
          </a:p>
          <a:p>
            <a:pPr algn="just">
              <a:lnSpc>
                <a:spcPct val="114999"/>
              </a:lnSpc>
            </a:pPr>
            <a:r>
              <a:rPr lang="en-US" dirty="0" smtClean="0"/>
              <a:t>This </a:t>
            </a:r>
            <a:r>
              <a:rPr lang="en-US" dirty="0"/>
              <a:t>kit is installed in the farm to gather the respective data of the soil</a:t>
            </a:r>
            <a:r>
              <a:rPr lang="en-US" dirty="0" smtClean="0"/>
              <a:t>.</a:t>
            </a:r>
          </a:p>
          <a:p>
            <a:pPr algn="just">
              <a:lnSpc>
                <a:spcPct val="114999"/>
              </a:lnSpc>
            </a:pPr>
            <a:r>
              <a:rPr lang="en-US" dirty="0" smtClean="0"/>
              <a:t>The </a:t>
            </a:r>
            <a:r>
              <a:rPr lang="en-US" dirty="0"/>
              <a:t>data gathered is transferred in real time to firebase database for storage and further processing. </a:t>
            </a:r>
            <a:endParaRPr lang="en-US" dirty="0" smtClean="0"/>
          </a:p>
          <a:p>
            <a:pPr algn="just">
              <a:lnSpc>
                <a:spcPct val="114999"/>
              </a:lnSpc>
            </a:pPr>
            <a:endParaRPr lang="en-US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458" y="1556281"/>
            <a:ext cx="4610100" cy="30734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75022" y="4702628"/>
            <a:ext cx="3526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hlinkClick r:id="rId2"/>
              </a:rPr>
              <a:t>NodeMCU</a:t>
            </a:r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42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contd...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410026" y="1690008"/>
            <a:ext cx="9371949" cy="3804556"/>
          </a:xfrm>
        </p:spPr>
        <p:txBody>
          <a:bodyPr/>
          <a:lstStyle/>
          <a:p>
            <a:r>
              <a:rPr lang="en-US" dirty="0"/>
              <a:t>The atmospheric humidity, temperature, soil moisture, soil pH are sent as it is </a:t>
            </a:r>
            <a:r>
              <a:rPr lang="en-US" dirty="0" smtClean="0"/>
              <a:t>        to </a:t>
            </a:r>
            <a:r>
              <a:rPr lang="en-US" dirty="0"/>
              <a:t>the </a:t>
            </a:r>
            <a:r>
              <a:rPr lang="en-US" dirty="0" smtClean="0"/>
              <a:t>database from our installed kit.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latitude </a:t>
            </a:r>
            <a:r>
              <a:rPr lang="en-US" dirty="0"/>
              <a:t>and longitude sent by the GPS module is retrieved in the form of </a:t>
            </a:r>
            <a:r>
              <a:rPr lang="en-US" dirty="0" smtClean="0"/>
              <a:t>  which </a:t>
            </a:r>
            <a:r>
              <a:rPr lang="en-US" dirty="0"/>
              <a:t>part they fall </a:t>
            </a:r>
            <a:r>
              <a:rPr lang="en-US" dirty="0" smtClean="0"/>
              <a:t>under.</a:t>
            </a:r>
          </a:p>
          <a:p>
            <a:r>
              <a:rPr lang="en-US" dirty="0" smtClean="0"/>
              <a:t>Location </a:t>
            </a:r>
            <a:r>
              <a:rPr lang="en-US" dirty="0"/>
              <a:t>is used to retrieve rainfall data for that region. </a:t>
            </a:r>
            <a:endParaRPr lang="en-US" dirty="0" smtClean="0"/>
          </a:p>
          <a:p>
            <a:r>
              <a:rPr lang="en-US" dirty="0">
                <a:hlinkClick r:id="rId2"/>
              </a:rPr>
              <a:t>http://www.indiawaterportal.org/met_data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Above link can be used to  get rainfall data of the particular location in India.</a:t>
            </a:r>
          </a:p>
          <a:p>
            <a:r>
              <a:rPr lang="en-US" dirty="0" smtClean="0"/>
              <a:t>These </a:t>
            </a:r>
            <a:r>
              <a:rPr lang="en-US" dirty="0"/>
              <a:t>are the datasets </a:t>
            </a:r>
            <a:r>
              <a:rPr lang="en-US" dirty="0" smtClean="0"/>
              <a:t>which can be used </a:t>
            </a:r>
            <a:r>
              <a:rPr lang="en-US" dirty="0"/>
              <a:t>for predicting the Suitable Crop.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4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410026" y="-270920"/>
            <a:ext cx="9371949" cy="1183566"/>
          </a:xfrm>
        </p:spPr>
        <p:txBody>
          <a:bodyPr/>
          <a:lstStyle/>
          <a:p>
            <a:r>
              <a:rPr lang="en-US" dirty="0"/>
              <a:t>B. </a:t>
            </a:r>
            <a:r>
              <a:rPr lang="en-US" dirty="0" smtClean="0"/>
              <a:t>Pre-processing step-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410026" y="1110343"/>
            <a:ext cx="9371949" cy="507634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step is </a:t>
            </a:r>
            <a:r>
              <a:rPr lang="en-US" dirty="0"/>
              <a:t>a very important step in </a:t>
            </a:r>
            <a:r>
              <a:rPr lang="en-US" dirty="0" smtClean="0"/>
              <a:t>machine learning.</a:t>
            </a:r>
          </a:p>
          <a:p>
            <a:r>
              <a:rPr lang="en-US" dirty="0" smtClean="0"/>
              <a:t> Pre-processing </a:t>
            </a:r>
            <a:r>
              <a:rPr lang="en-US" dirty="0"/>
              <a:t>consists of inserting the missing values, the appropriate data range, and extracting the functionality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can remove rows which are having </a:t>
            </a:r>
            <a:r>
              <a:rPr lang="en-US" dirty="0"/>
              <a:t>null </a:t>
            </a:r>
            <a:r>
              <a:rPr lang="en-US" dirty="0" smtClean="0"/>
              <a:t>values.</a:t>
            </a:r>
          </a:p>
          <a:p>
            <a:r>
              <a:rPr lang="en-US" dirty="0"/>
              <a:t>Collection of more valid details of soil class, contours using image of the agricultural area can greatly accelerate the efficiency of work.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Image Pre-processor can be used to remove the noise from the image (unwanted area</a:t>
            </a:r>
            <a:r>
              <a:rPr lang="en-US" dirty="0" smtClean="0"/>
              <a:t>).</a:t>
            </a:r>
          </a:p>
          <a:p>
            <a:r>
              <a:rPr lang="en-US" dirty="0" smtClean="0"/>
              <a:t> </a:t>
            </a:r>
            <a:r>
              <a:rPr lang="en-US" dirty="0"/>
              <a:t>This could then ease the work of Image Classifier Evaluator, to predict the soil class with improved </a:t>
            </a:r>
            <a:r>
              <a:rPr lang="en-US" dirty="0" smtClean="0"/>
              <a:t>accuracy.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cology 16x9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 ecology education photo presentation.potx" id="{C2041BFC-79DD-469A-9C9C-CE3A45FF64F3}" vid="{F6D325B2-35D9-40C5-B4CD-C0A8483D5659}"/>
    </a:ext>
  </a:extLst>
</a:theme>
</file>

<file path=ppt/theme/theme2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14592</TotalTime>
  <Words>1617</Words>
  <Application>Microsoft Office PowerPoint</Application>
  <PresentationFormat>Widescreen</PresentationFormat>
  <Paragraphs>186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Cambria Math</vt:lpstr>
      <vt:lpstr>Corbel</vt:lpstr>
      <vt:lpstr>Wingdings</vt:lpstr>
      <vt:lpstr>Ecology 16x9</vt:lpstr>
      <vt:lpstr>Crop Prediction Using ML</vt:lpstr>
      <vt:lpstr>Introduction</vt:lpstr>
      <vt:lpstr>WHY ??</vt:lpstr>
      <vt:lpstr>How??</vt:lpstr>
      <vt:lpstr>For example,</vt:lpstr>
      <vt:lpstr>Proposed System— </vt:lpstr>
      <vt:lpstr>A. Dataset Collection-</vt:lpstr>
      <vt:lpstr>contd...</vt:lpstr>
      <vt:lpstr>B. Pre-processing step-</vt:lpstr>
      <vt:lpstr>C. Feature Selection-</vt:lpstr>
      <vt:lpstr>D. Split the Dataset into Train and Test Set-</vt:lpstr>
      <vt:lpstr>Part of our dataset:</vt:lpstr>
      <vt:lpstr>E. Applying Machine Learning module-</vt:lpstr>
      <vt:lpstr>Decision Tree Terminology:</vt:lpstr>
      <vt:lpstr>CART Algorithm:</vt:lpstr>
      <vt:lpstr>PowerPoint Presentation</vt:lpstr>
      <vt:lpstr>Splitting Criterion-</vt:lpstr>
      <vt:lpstr>Performance:</vt:lpstr>
      <vt:lpstr>F. Expected output and outcome of the Proposal-</vt:lpstr>
      <vt:lpstr>Future Works—</vt:lpstr>
      <vt:lpstr>State of the Art—</vt:lpstr>
      <vt:lpstr>1. The AI sowing app: </vt:lpstr>
      <vt:lpstr>2. AI for herbicide optimization:</vt:lpstr>
      <vt:lpstr>More applications:</vt:lpstr>
      <vt:lpstr>Conclusion:</vt:lpstr>
      <vt:lpstr>Bibliography: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Crop Prediction Using ML</dc:title>
  <dc:creator>Abhishek Yadav</dc:creator>
  <cp:lastModifiedBy>Abhishek Yadav</cp:lastModifiedBy>
  <cp:revision>92</cp:revision>
  <dcterms:created xsi:type="dcterms:W3CDTF">2020-06-21T18:24:04Z</dcterms:created>
  <dcterms:modified xsi:type="dcterms:W3CDTF">2020-07-06T04:08:16Z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